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238" r:id="rId3"/>
    <p:sldId id="1239" r:id="rId4"/>
    <p:sldId id="1242" r:id="rId5"/>
    <p:sldId id="1243" r:id="rId6"/>
    <p:sldId id="1263" r:id="rId7"/>
    <p:sldId id="1244" r:id="rId8"/>
    <p:sldId id="1245" r:id="rId9"/>
    <p:sldId id="1246" r:id="rId10"/>
    <p:sldId id="1252" r:id="rId11"/>
    <p:sldId id="1251" r:id="rId12"/>
    <p:sldId id="1264" r:id="rId13"/>
    <p:sldId id="1265" r:id="rId14"/>
    <p:sldId id="1250" r:id="rId15"/>
    <p:sldId id="1171" r:id="rId16"/>
    <p:sldId id="1254" r:id="rId17"/>
    <p:sldId id="1255" r:id="rId18"/>
    <p:sldId id="1266" r:id="rId19"/>
    <p:sldId id="1267" r:id="rId20"/>
    <p:sldId id="1253" r:id="rId21"/>
    <p:sldId id="1261" r:id="rId22"/>
    <p:sldId id="1256" r:id="rId23"/>
    <p:sldId id="1258" r:id="rId24"/>
    <p:sldId id="1166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1-02T19:09:25.553" idx="1">
    <p:pos x="1027" y="564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  分子动理论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分子动理论的基本内容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34597"/>
                <a:ext cx="11485848" cy="3415872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阿伏加德罗常数与摩尔质量、摩尔体积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）已知固体或液体的摩尔体积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和一个分子的体积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；反之亦可估算分子体积的大小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气体不适用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）已知物质的摩尔质量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和一个分子的质量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；反之亦可估算分子的质量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34597"/>
                <a:ext cx="11485848" cy="3415872"/>
              </a:xfrm>
              <a:blipFill>
                <a:blip r:embed="rId2"/>
                <a:stretch>
                  <a:fillRect l="-796" r="-849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阿伏加德罗常数的理解与应用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3235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）已知物体的体积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和摩尔体积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，则物体含有的分子数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是物体的密度，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是物体的质量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）已知物体的质量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和摩尔质量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，则物体含有的分子数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32351"/>
              </a:xfrm>
              <a:blipFill>
                <a:blip r:embed="rId2"/>
                <a:stretch>
                  <a:fillRect l="-796" r="-849" b="-3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0879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14C28C1-6F62-7A0E-3600-82AB230EF1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8775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分子的两种模型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）球体模型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固体和液体可看作是由一个一个紧挨着的球形分子排列而成的，忽略分子间空隙，如图甲所示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分子的直径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𝐦𝐨𝐥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𝐀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为一个分子的体积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14C28C1-6F62-7A0E-3600-82AB230EF1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8775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B2a.eps" descr="id:2147489563;FounderCES">
            <a:extLst>
              <a:ext uri="{FF2B5EF4-FFF2-40B4-BE49-F238E27FC236}">
                <a16:creationId xmlns:a16="http://schemas.microsoft.com/office/drawing/2014/main" id="{0DCBB8E0-BF10-17F7-177B-185D71A7D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878" y="3652913"/>
            <a:ext cx="2232248" cy="1440529"/>
          </a:xfrm>
          <a:prstGeom prst="rect">
            <a:avLst/>
          </a:prstGeom>
        </p:spPr>
      </p:pic>
      <p:pic>
        <p:nvPicPr>
          <p:cNvPr id="6" name="KB2b.eps" descr="id:2147489570;FounderCES">
            <a:extLst>
              <a:ext uri="{FF2B5EF4-FFF2-40B4-BE49-F238E27FC236}">
                <a16:creationId xmlns:a16="http://schemas.microsoft.com/office/drawing/2014/main" id="{56E89570-0E7A-D16D-F655-A5125B45A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270" y="3645024"/>
            <a:ext cx="2269404" cy="144624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B448F29-C71B-CDC1-2662-B92137BB404B}"/>
              </a:ext>
            </a:extLst>
          </p:cNvPr>
          <p:cNvSpPr txBox="1"/>
          <p:nvPr/>
        </p:nvSpPr>
        <p:spPr>
          <a:xfrm>
            <a:off x="4006974" y="5091269"/>
            <a:ext cx="504056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08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F4838971-3E3F-CF8A-D818-2871DEACBE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8775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）立方体模型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r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气体分子间的空隙很大，把气体按分子数分成一个个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小立方体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，每个气体分子位于每个小立方体的中心，每个小立方体是每个气体分子平均占有的活动空间，如图乙所示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分子间的距离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𝐦𝐨𝐥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𝐀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为每个气体分子所占有的活动空间的体积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F4838971-3E3F-CF8A-D818-2871DEACBE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8775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B2b.eps" descr="id:2147489570;FounderCES">
            <a:extLst>
              <a:ext uri="{FF2B5EF4-FFF2-40B4-BE49-F238E27FC236}">
                <a16:creationId xmlns:a16="http://schemas.microsoft.com/office/drawing/2014/main" id="{1DEBA343-E7FA-67A9-47E9-E33A3091A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504" y="3645024"/>
            <a:ext cx="2269404" cy="144624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1D9A385-D2C5-9925-79DE-324060089162}"/>
              </a:ext>
            </a:extLst>
          </p:cNvPr>
          <p:cNvSpPr txBox="1"/>
          <p:nvPr/>
        </p:nvSpPr>
        <p:spPr>
          <a:xfrm>
            <a:off x="5951191" y="5091269"/>
            <a:ext cx="504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4507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91533"/>
              </a:xfrm>
            </p:spPr>
            <p:txBody>
              <a:bodyPr/>
              <a:lstStyle/>
              <a:p>
                <a:pPr indent="896938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铜的摩尔质量为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，密度为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，每摩尔铜原子有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个自由电子，今有一根横截面积为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的铜导线，当通过的电流为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时，电子平均定向移动的速率为（　　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光速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𝒏𝒆𝑺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𝒏𝒆𝑺𝒎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𝒏𝒆𝑺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915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2347" y="746821"/>
                <a:ext cx="11482857" cy="2794226"/>
              </a:xfrm>
            </p:spPr>
            <p:txBody>
              <a:bodyPr/>
              <a:lstStyle/>
              <a:p>
                <a:pPr indent="715963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假设电子定向移动的速率为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时间内通过铜导线某横截面的自由电子数等于体积为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vtS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的铜导线中的自由电子数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而体积为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的铜导线的质量为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vtS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其物质的量为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𝒗𝒕𝑺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所含自由电子电荷量为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𝒗𝒕𝑺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𝒗𝑺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𝒏𝒆𝑺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2347" y="746821"/>
                <a:ext cx="11482857" cy="279422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333FD368-4D39-A7E6-71B9-180F4373AF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08" y="905043"/>
            <a:ext cx="722354" cy="29668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2271284-4B42-2337-0A4B-35E943EF7091}"/>
              </a:ext>
            </a:extLst>
          </p:cNvPr>
          <p:cNvSpPr txBox="1"/>
          <p:nvPr/>
        </p:nvSpPr>
        <p:spPr>
          <a:xfrm>
            <a:off x="360854" y="3501008"/>
            <a:ext cx="126985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EFC190A-34D0-A561-82FA-4D4F17DB00C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669001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5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1691"/>
            <a:ext cx="11485848" cy="4454233"/>
          </a:xfrm>
        </p:spPr>
        <p:txBody>
          <a:bodyPr/>
          <a:lstStyle/>
          <a:p>
            <a:pPr hangingPunct="0"/>
            <a:r>
              <a:rPr lang="en-US" altLang="zh-CN" b="1" dirty="0"/>
              <a:t>1. </a:t>
            </a:r>
            <a:r>
              <a:rPr lang="zh-CN" altLang="zh-CN" b="1" dirty="0"/>
              <a:t>布朗运动的观察记录图</a:t>
            </a:r>
            <a:endParaRPr lang="zh-CN" altLang="zh-CN" dirty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/>
          </a:p>
          <a:p>
            <a:pPr hangingPunct="0"/>
            <a:endParaRPr lang="en-US" altLang="zh-CN" b="1" dirty="0"/>
          </a:p>
          <a:p>
            <a:pPr hangingPunct="0"/>
            <a:r>
              <a:rPr lang="zh-CN" altLang="zh-CN" b="1" dirty="0"/>
              <a:t>折线图既不是小颗粒的运动轨迹，也不是微粒分子的运动轨迹，但体现了小颗粒运动的无规则性，进一步间接反映了液体（气体）分子的无规则运动</a:t>
            </a:r>
            <a:r>
              <a:rPr lang="en-US" altLang="zh-CN" b="1" dirty="0"/>
              <a:t>.</a:t>
            </a:r>
            <a:endParaRPr lang="zh-CN" altLang="zh-CN" dirty="0"/>
          </a:p>
        </p:txBody>
      </p:sp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布朗运动、扩散现象和热运动的理解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sd330.jpg" descr="id:2147489605;FounderCES">
            <a:extLst>
              <a:ext uri="{FF2B5EF4-FFF2-40B4-BE49-F238E27FC236}">
                <a16:creationId xmlns:a16="http://schemas.microsoft.com/office/drawing/2014/main" id="{8A4A6523-7769-C082-FE93-719E57906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833" y="2108627"/>
            <a:ext cx="2640746" cy="26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布朗运动和扩散现象的比较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E98B6DB-DFDD-3AA6-26B4-E99CAA5DD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512410"/>
              </p:ext>
            </p:extLst>
          </p:nvPr>
        </p:nvGraphicFramePr>
        <p:xfrm>
          <a:off x="360855" y="1412776"/>
          <a:ext cx="11485848" cy="4681115"/>
        </p:xfrm>
        <a:graphic>
          <a:graphicData uri="http://schemas.openxmlformats.org/drawingml/2006/table">
            <a:tbl>
              <a:tblPr firstRow="1" firstCol="1" bandRow="1"/>
              <a:tblGrid>
                <a:gridCol w="981823">
                  <a:extLst>
                    <a:ext uri="{9D8B030D-6E8A-4147-A177-3AD203B41FA5}">
                      <a16:colId xmlns:a16="http://schemas.microsoft.com/office/drawing/2014/main" val="2842202726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1945329896"/>
                    </a:ext>
                  </a:extLst>
                </a:gridCol>
                <a:gridCol w="5031417">
                  <a:extLst>
                    <a:ext uri="{9D8B030D-6E8A-4147-A177-3AD203B41FA5}">
                      <a16:colId xmlns:a16="http://schemas.microsoft.com/office/drawing/2014/main" val="46257700"/>
                    </a:ext>
                  </a:extLst>
                </a:gridCol>
              </a:tblGrid>
              <a:tr h="3748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扩散现象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57" marR="517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布朗运动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57" marR="517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453334"/>
                  </a:ext>
                </a:extLst>
              </a:tr>
              <a:tr h="33532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扩散现象是两种不同的物质相互接触时彼此进入对方的现象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扩散快慢除和温度有关外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还受到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已进入对方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的分子浓度的限制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当进入对方的分子浓度较低时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扩散现象较为显著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当进入对方的分子浓度较高时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扩散现象不明显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但扩散不会停止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57" marR="517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布朗运动是悬浮在液体或气体中的微粒所做的无规则运动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而不是液体或气体分子的运动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布朗运动的剧烈程度与液体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或气体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分子撞击的不平衡性有关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微粒越小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温度越高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布朗运动越明显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布朗运动永不停息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57" marR="517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978503"/>
                  </a:ext>
                </a:extLst>
              </a:tr>
              <a:tr h="7978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产生的根本原因相同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都是分子永不停息地做无规则运动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它们都随温度的升高而表现得更剧烈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57" marR="517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957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336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98C519D-D6BC-6C18-673C-8F94309E0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布朗运动和分子热运动的比较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312B2968-CF3C-146B-587A-036419911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983083"/>
              </p:ext>
            </p:extLst>
          </p:nvPr>
        </p:nvGraphicFramePr>
        <p:xfrm>
          <a:off x="360854" y="1412776"/>
          <a:ext cx="11485848" cy="3023370"/>
        </p:xfrm>
        <a:graphic>
          <a:graphicData uri="http://schemas.openxmlformats.org/drawingml/2006/table">
            <a:tbl>
              <a:tblPr firstRow="1" firstCol="1" bandRow="1"/>
              <a:tblGrid>
                <a:gridCol w="981824">
                  <a:extLst>
                    <a:ext uri="{9D8B030D-6E8A-4147-A177-3AD203B41FA5}">
                      <a16:colId xmlns:a16="http://schemas.microsoft.com/office/drawing/2014/main" val="1219723648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516654619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3310714614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1369159552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布朗运动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热运动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552521"/>
                  </a:ext>
                </a:extLst>
              </a:tr>
              <a:tr h="484702"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研究对象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悬浮微粒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41" marR="3144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41" marR="3144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704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观察难易程度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可以在光学显微镜下看到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肉眼看不到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41" marR="3144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在光学显微镜下看不到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41" marR="3144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735992"/>
                  </a:ext>
                </a:extLst>
              </a:tr>
              <a:tr h="74341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无规则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永不停息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温度越高越剧烈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41" marR="3144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540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544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0E78F00-B64B-AEB2-C15D-7CBF000C5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211067"/>
              </p:ext>
            </p:extLst>
          </p:nvPr>
        </p:nvGraphicFramePr>
        <p:xfrm>
          <a:off x="360854" y="1496423"/>
          <a:ext cx="11485847" cy="3156713"/>
        </p:xfrm>
        <a:graphic>
          <a:graphicData uri="http://schemas.openxmlformats.org/drawingml/2006/table">
            <a:tbl>
              <a:tblPr firstRow="1" firstCol="1" bandRow="1"/>
              <a:tblGrid>
                <a:gridCol w="692079">
                  <a:extLst>
                    <a:ext uri="{9D8B030D-6E8A-4147-A177-3AD203B41FA5}">
                      <a16:colId xmlns:a16="http://schemas.microsoft.com/office/drawing/2014/main" val="1677998020"/>
                    </a:ext>
                  </a:extLst>
                </a:gridCol>
                <a:gridCol w="7701778">
                  <a:extLst>
                    <a:ext uri="{9D8B030D-6E8A-4147-A177-3AD203B41FA5}">
                      <a16:colId xmlns:a16="http://schemas.microsoft.com/office/drawing/2014/main" val="1999913188"/>
                    </a:ext>
                  </a:extLst>
                </a:gridCol>
                <a:gridCol w="3091990">
                  <a:extLst>
                    <a:ext uri="{9D8B030D-6E8A-4147-A177-3AD203B41FA5}">
                      <a16:colId xmlns:a16="http://schemas.microsoft.com/office/drawing/2014/main" val="41575147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布朗运动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741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悬浮微粒周围液体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分子的热运动是布朗运动产生的原因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布朗运动反映了液体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分子的热运动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布朗运动的无规则反映了分子热运动是无规则的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布朗运动是永不停息的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反映了分子热运动是永不停息的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温度越高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布朗运动越剧烈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反映了温度越高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分子热运动越剧烈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676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15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1684244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物体是由大量分子组成的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在研究物体的热运动性质和规律时，不必区分它们在化学变化中所引起的不同作用，而把组成物体的微粒统称为分子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物体是由大量分子组成的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5208"/>
          </a:xfrm>
        </p:spPr>
        <p:txBody>
          <a:bodyPr/>
          <a:lstStyle/>
          <a:p>
            <a:pPr indent="896938"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河北邢台第一中学月考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）图甲和图乙是关于布朗运动和扩散现象的两幅图，下列叙述正确的是（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endParaRPr lang="en-US" altLang="zh-CN" sz="1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布朗运动是液体分子的运动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它说明分子永不停息地做无规则运动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扩散现象的快慢仅和温度有关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图甲中的微粒做布朗运动是因为微粒在液体中受到液体分子撞击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扩散现象的原因是分子间存在斥力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  <p:pic>
        <p:nvPicPr>
          <p:cNvPr id="3" name="sd331.jpg" descr="id:2147489635;FounderCES">
            <a:extLst>
              <a:ext uri="{FF2B5EF4-FFF2-40B4-BE49-F238E27FC236}">
                <a16:creationId xmlns:a16="http://schemas.microsoft.com/office/drawing/2014/main" id="{3B1100DF-EAE6-16C1-231A-44E6A528B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942" y="1860189"/>
            <a:ext cx="2160240" cy="2033422"/>
          </a:xfrm>
          <a:prstGeom prst="rect">
            <a:avLst/>
          </a:prstGeom>
        </p:spPr>
      </p:pic>
      <p:pic>
        <p:nvPicPr>
          <p:cNvPr id="4" name="sd332.jpg" descr="id:2147489642;FounderCES">
            <a:extLst>
              <a:ext uri="{FF2B5EF4-FFF2-40B4-BE49-F238E27FC236}">
                <a16:creationId xmlns:a16="http://schemas.microsoft.com/office/drawing/2014/main" id="{71C1FEC9-6D24-8111-DD59-E51911ED0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294" y="2060848"/>
            <a:ext cx="1602024" cy="169090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A16B54A-052B-BE48-2318-B4200CDE4F84}"/>
              </a:ext>
            </a:extLst>
          </p:cNvPr>
          <p:cNvSpPr txBox="1"/>
          <p:nvPr/>
        </p:nvSpPr>
        <p:spPr>
          <a:xfrm>
            <a:off x="4641815" y="3893611"/>
            <a:ext cx="4261703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347" y="746821"/>
            <a:ext cx="11482857" cy="2792239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布朗运动是悬浮在液体中的微小颗粒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而非液体分子本身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所表现出的无规则运动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扩散现象的快慢不仅与温度有关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还与物质种类、浓度差等因素有关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图甲中布朗运动正是由于液体分子不停地撞击悬浮微粒所引起的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扩散现象的原因是分子不停地进行无规则热运动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而非分子间存在斥力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33FD368-4D39-A7E6-71B9-180F4373AF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47" y="944932"/>
            <a:ext cx="722354" cy="29668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839E831-BF43-FCA3-A38A-8D77DC340FB7}"/>
              </a:ext>
            </a:extLst>
          </p:cNvPr>
          <p:cNvSpPr txBox="1"/>
          <p:nvPr/>
        </p:nvSpPr>
        <p:spPr>
          <a:xfrm>
            <a:off x="362347" y="3483399"/>
            <a:ext cx="126985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8E91488-FBB1-83CD-2CB1-29EFD0BD77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47" y="3651392"/>
            <a:ext cx="748347" cy="309661"/>
          </a:xfrm>
          <a:prstGeom prst="rect">
            <a:avLst/>
          </a:prstGeom>
        </p:spPr>
      </p:pic>
      <p:sp>
        <p:nvSpPr>
          <p:cNvPr id="8" name="内容占位符 1">
            <a:extLst>
              <a:ext uri="{FF2B5EF4-FFF2-40B4-BE49-F238E27FC236}">
                <a16:creationId xmlns:a16="http://schemas.microsoft.com/office/drawing/2014/main" id="{1CB19EFA-68CE-8BEC-9E84-A1B97E1BE1D3}"/>
              </a:ext>
            </a:extLst>
          </p:cNvPr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0180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布朗运动中微粒的运动是无规则的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且实验中不同时刻微粒位置的连线并非其运动轨迹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而是人为画出的直线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这是理解该实验图像的关键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关键提醒.eps" descr="id:2147489535;FounderCES">
            <a:extLst>
              <a:ext uri="{FF2B5EF4-FFF2-40B4-BE49-F238E27FC236}">
                <a16:creationId xmlns:a16="http://schemas.microsoft.com/office/drawing/2014/main" id="{189958C6-490C-C0E6-724A-1FC1B1B2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4691642"/>
            <a:ext cx="1722494" cy="33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7742"/>
            <a:ext cx="953507" cy="34308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indent="630555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分子间既存在引力也存在斥力，当引力大于斥力时，分子间作用力表现为引力，当引力小于斥力时，分子间作用力表现为斥力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无论分子间的作用力表现为引力还是斥力，分子间的引力与斥力总是同时存在的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下表为分子间的作用力与分子间距离的关系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分子间的作用力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0510C4E5-174E-F502-2576-980E0E20E9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134480"/>
              </p:ext>
            </p:extLst>
          </p:nvPr>
        </p:nvGraphicFramePr>
        <p:xfrm>
          <a:off x="360854" y="3677041"/>
          <a:ext cx="11485850" cy="2668074"/>
        </p:xfrm>
        <a:graphic>
          <a:graphicData uri="http://schemas.openxmlformats.org/drawingml/2006/table">
            <a:tbl>
              <a:tblPr firstRow="1" firstCol="1" bandRow="1"/>
              <a:tblGrid>
                <a:gridCol w="1845920">
                  <a:extLst>
                    <a:ext uri="{9D8B030D-6E8A-4147-A177-3AD203B41FA5}">
                      <a16:colId xmlns:a16="http://schemas.microsoft.com/office/drawing/2014/main" val="379454461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569179413"/>
                    </a:ext>
                  </a:extLst>
                </a:gridCol>
                <a:gridCol w="8055754">
                  <a:extLst>
                    <a:ext uri="{9D8B030D-6E8A-4147-A177-3AD203B41FA5}">
                      <a16:colId xmlns:a16="http://schemas.microsoft.com/office/drawing/2014/main" val="4089099330"/>
                    </a:ext>
                  </a:extLst>
                </a:gridCol>
              </a:tblGrid>
              <a:tr h="5214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关系图像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分子间距离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分子间的作用力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400" marR="2840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15118"/>
                  </a:ext>
                </a:extLst>
              </a:tr>
              <a:tr h="521455">
                <a:tc rowSpan="4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400" marR="2840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7459132"/>
                  </a:ext>
                </a:extLst>
              </a:tr>
              <a:tr h="5214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表现为斥力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且分子力随分子间距离的增大而减小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400" marR="2840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4166655"/>
                  </a:ext>
                </a:extLst>
              </a:tr>
              <a:tr h="58225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表现为引力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且随分子间距离的增大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分子力先增大后减小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400" marR="2840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578384"/>
                  </a:ext>
                </a:extLst>
              </a:tr>
              <a:tr h="5214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分子力十分微弱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可认为分子力为零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400" marR="2840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0389051"/>
                  </a:ext>
                </a:extLst>
              </a:tr>
            </a:tbl>
          </a:graphicData>
        </a:graphic>
      </p:graphicFrame>
      <p:pic>
        <p:nvPicPr>
          <p:cNvPr id="12" name="sd329a.jpg">
            <a:extLst>
              <a:ext uri="{FF2B5EF4-FFF2-40B4-BE49-F238E27FC236}">
                <a16:creationId xmlns:a16="http://schemas.microsoft.com/office/drawing/2014/main" id="{D119F0CD-2B24-5956-78D5-430AA98F2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4293096"/>
            <a:ext cx="1440160" cy="19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52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海南儋州市第二中学开学考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）如图所示的实线为分子力随两分子间距离变化的图像，虚线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为分子间的斥力随两分子间距离变化的图像，虚线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为分子间的引力随两分子间距离变化的图像，则（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分子间同时存在相互作用的引力和斥力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分子间的引力和斥力都随分子间距离的增大而减小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当两分子间的距离为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分子间的引力和斥力都为零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当两分子间的距离小于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分子力随分子间距离的增大而减小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6653"/>
            <a:ext cx="940139" cy="325263"/>
          </a:xfrm>
          <a:prstGeom prst="rect">
            <a:avLst/>
          </a:prstGeom>
        </p:spPr>
      </p:pic>
      <p:pic>
        <p:nvPicPr>
          <p:cNvPr id="4" name="sd333.jpg" descr="id:2147489692;FounderCES">
            <a:extLst>
              <a:ext uri="{FF2B5EF4-FFF2-40B4-BE49-F238E27FC236}">
                <a16:creationId xmlns:a16="http://schemas.microsoft.com/office/drawing/2014/main" id="{994975CE-B78B-F28D-92E6-E5687EDAE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582" y="2132856"/>
            <a:ext cx="2147991" cy="204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60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根据分子间的引力和斥力随两分子间距离变化的图像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可知分子间同时存在相互作用的引力和斥力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分子间的引力和斥力都随分子间距离的增大而减小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当两分子间的距离为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分子力表现为零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分子间的引力和斥力大小相等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但都不为零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当两分子间的距离小于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分子力随分子间距离的增大而减小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079017F-0B68-2686-0535-CA47099BBE1F}"/>
              </a:ext>
            </a:extLst>
          </p:cNvPr>
          <p:cNvSpPr txBox="1"/>
          <p:nvPr/>
        </p:nvSpPr>
        <p:spPr>
          <a:xfrm>
            <a:off x="360854" y="3456159"/>
            <a:ext cx="2421984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74A8214-315F-F850-192D-E19B4EE2E8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624152"/>
            <a:ext cx="748347" cy="309661"/>
          </a:xfrm>
          <a:prstGeom prst="rect">
            <a:avLst/>
          </a:prstGeom>
        </p:spPr>
      </p:pic>
      <p:sp>
        <p:nvSpPr>
          <p:cNvPr id="8" name="内容占位符 1">
            <a:extLst>
              <a:ext uri="{FF2B5EF4-FFF2-40B4-BE49-F238E27FC236}">
                <a16:creationId xmlns:a16="http://schemas.microsoft.com/office/drawing/2014/main" id="{B5C589FB-0AEA-682D-B1C2-D7162F22B6BF}"/>
              </a:ext>
            </a:extLst>
          </p:cNvPr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61131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固体或液体很难被压缩的原因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固体和液体很难被压缩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就是因为分子之间存在斥力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当外界压缩物体时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组成物体的大量分子间的作用力将表现为斥力以抵抗外界的压缩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顿有所悟.eps" descr="id:2147489713;FounderCES">
            <a:extLst>
              <a:ext uri="{FF2B5EF4-FFF2-40B4-BE49-F238E27FC236}">
                <a16:creationId xmlns:a16="http://schemas.microsoft.com/office/drawing/2014/main" id="{1BC25D26-B081-B5DA-5ACD-183064377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88" y="4337286"/>
            <a:ext cx="1630690" cy="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摩尔质量与摩尔体积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）摩尔质量：单位物质的量的物质的质量即为该物质的摩尔质量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常用单位为克每摩尔（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g/mol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）摩尔体积： 单位物质的量的物质所占的体积即为该物质的摩尔体积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常用单位为升每摩尔（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L/mol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阿伏加德罗常数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的任何物质都含有相同的粒子数，这个数量用阿伏加德罗常数表示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）数值：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）意义：阿伏加德罗常数是一个重要常数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它把摩尔质量、摩尔体积这些宏观物理量与分子质量、分子的大小等微观物理量联系起来，即阿伏加德罗常数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是联系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宏观世界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微观世界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桥梁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扩散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）概念：不同种物质能够彼此进入对方的现象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）产生原因：物质分子的无规则运动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）发生环境：物质处于固态、液态和气态时，都能发生扩散现象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）意义：证明了物质分子在永不停息地做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无规则运动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）规律：温度越高，扩散现象越明显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）应用：在生产半导体器件时，在高温条件下通过分子的扩散，在纯净半导体材料中掺入其他元素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分子热运动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）概念：悬浮在液体（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）中的微粒的无规则运动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）产生的原因：大量液体（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）分子对悬浮微粒的不平衡撞击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）特点：永不停息、无规则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）影响因素：微粒越小，布朗运动越明显；温度越高，布朗运动越剧烈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）意义：布朗运动间接地反映了液体（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）分子运动的无规则性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4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65DF830-F4CB-33EC-7A54-F7CFDDC87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）定义：分子永不停息的无规则运动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）宏观表现：扩散现象和布朗运动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永不停息；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运动无规则；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温度越高越剧烈，即温度是分子热运动剧烈程度的标志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54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分子间存在空隙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）气体分子间的空隙：气体很容易被压缩，说明气体分子之间存在着很大的空隙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）液体分子间的空隙：水和酒精混合后总体积会减小，说明液体分子间存在空隙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）固体分子间的空隙：压在一起的金片和铅片，各自的分子能扩散到对方的内部，说明固体分子间也存在着空隙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分子间的作用力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分子间的作用力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）在任何情况下，分子间总是同时存在着引力和斥力，而表现出来的分子力是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斥力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）分子间作用力与分子间距离的关系图像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表现为斥力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为零，这个位置称为平衡位置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表现为引力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时，分子间的作用力十分微弱，可认为分子间的作用力为零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d329.jpg" descr="id:2147489528;FounderCES">
            <a:extLst>
              <a:ext uri="{FF2B5EF4-FFF2-40B4-BE49-F238E27FC236}">
                <a16:creationId xmlns:a16="http://schemas.microsoft.com/office/drawing/2014/main" id="{934097DB-5A20-7274-C976-54A09DC14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590" y="1988840"/>
            <a:ext cx="1944216" cy="2651677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9B7924BE-B8E7-66FC-7857-566293B03080}"/>
              </a:ext>
            </a:extLst>
          </p:cNvPr>
          <p:cNvSpPr txBox="1">
            <a:spLocks/>
          </p:cNvSpPr>
          <p:nvPr/>
        </p:nvSpPr>
        <p:spPr bwMode="auto">
          <a:xfrm>
            <a:off x="360854" y="5517048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01800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分子间的作用力指的是分子间相互作用的引力和斥力的合力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关键提醒.eps" descr="id:2147489535;FounderCES">
            <a:extLst>
              <a:ext uri="{FF2B5EF4-FFF2-40B4-BE49-F238E27FC236}">
                <a16:creationId xmlns:a16="http://schemas.microsoft.com/office/drawing/2014/main" id="{3B58F4FA-62C6-B290-83F0-4F57DBB10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677688"/>
            <a:ext cx="1722494" cy="33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7742"/>
            <a:ext cx="1269856" cy="34308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物体是由大量分子组成的，分子在做永不停息的无规则运动，分子之间存在着相互作用力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对于分子热运动的解释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由于分子热运动是无规则的，所以对于任何一个分子而言，它的运动都具有偶然性，但对于大量分子的整体而言，它们的运动却表现出规律性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分子动理论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38233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2196</Words>
  <Application>Microsoft Office PowerPoint</Application>
  <PresentationFormat>自定义</PresentationFormat>
  <Paragraphs>152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622</cp:revision>
  <dcterms:created xsi:type="dcterms:W3CDTF">2020-11-06T05:24:00Z</dcterms:created>
  <dcterms:modified xsi:type="dcterms:W3CDTF">2025-11-02T12:10:23Z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